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1398" r:id="rId3"/>
    <p:sldId id="1585" r:id="rId4"/>
    <p:sldId id="1594" r:id="rId5"/>
    <p:sldId id="1528" r:id="rId6"/>
    <p:sldId id="1573" r:id="rId7"/>
    <p:sldId id="1595" r:id="rId8"/>
    <p:sldId id="1597" r:id="rId9"/>
    <p:sldId id="1598" r:id="rId10"/>
    <p:sldId id="1600" r:id="rId11"/>
    <p:sldId id="1601" r:id="rId12"/>
    <p:sldId id="1602" r:id="rId13"/>
    <p:sldId id="1603" r:id="rId14"/>
    <p:sldId id="1604" r:id="rId15"/>
    <p:sldId id="1605" r:id="rId16"/>
    <p:sldId id="1550" r:id="rId1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725"/>
    <a:srgbClr val="5077A6"/>
    <a:srgbClr val="1CBEBE"/>
    <a:srgbClr val="DD8F3A"/>
    <a:srgbClr val="CC0000"/>
    <a:srgbClr val="A4B8D0"/>
    <a:srgbClr val="009900"/>
    <a:srgbClr val="99D699"/>
    <a:srgbClr val="61F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5951" autoAdjust="0"/>
  </p:normalViewPr>
  <p:slideViewPr>
    <p:cSldViewPr snapToGrid="0">
      <p:cViewPr>
        <p:scale>
          <a:sx n="66" d="100"/>
          <a:sy n="66" d="100"/>
        </p:scale>
        <p:origin x="-1788" y="-258"/>
      </p:cViewPr>
      <p:guideLst>
        <p:guide orient="horz" pos="4319"/>
        <p:guide orient="horz" pos="576"/>
        <p:guide orient="horz" pos="1194"/>
        <p:guide orient="horz" pos="4289"/>
        <p:guide orient="horz" pos="3026"/>
        <p:guide orient="horz" pos="3947"/>
        <p:guide orient="horz" pos="2479"/>
        <p:guide orient="horz" pos="1311"/>
        <p:guide pos="5592"/>
        <p:guide pos="5759"/>
        <p:guide pos="2893"/>
        <p:guide pos="5507"/>
        <p:guide pos="142"/>
        <p:guide pos="614"/>
        <p:guide pos="3915"/>
        <p:guide pos="5620"/>
      </p:guideLst>
    </p:cSldViewPr>
  </p:slideViewPr>
  <p:outlineViewPr>
    <p:cViewPr>
      <p:scale>
        <a:sx n="33" d="100"/>
        <a:sy n="33" d="100"/>
      </p:scale>
      <p:origin x="6" y="3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330" y="-108"/>
      </p:cViewPr>
      <p:guideLst>
        <p:guide orient="horz" pos="3125"/>
        <p:guide orient="horz" pos="3126"/>
        <p:guide pos="213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C07326A-AF6A-41F5-BF98-C1D8CE2BA92E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12C4CC7-910A-4F83-ABF4-6A72900DC5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1702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C215D27-B4ED-40AA-8494-B8AE6911B3BB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3" tIns="45757" rIns="91513" bIns="4575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14122"/>
            <a:ext cx="5435600" cy="4468099"/>
          </a:xfrm>
          <a:prstGeom prst="rect">
            <a:avLst/>
          </a:prstGeom>
        </p:spPr>
        <p:txBody>
          <a:bodyPr vert="horz" lIns="91513" tIns="45757" rIns="91513" bIns="45757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2FDEA28-B041-4325-94B4-9DECD9FEA7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133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постарше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234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23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1136-096A-4E61-A222-247DF16448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2FCEC10-EE66-43AE-A47B-BE1F69A73E87}" type="datetime1">
              <a:rPr lang="ru-RU" smtClean="0"/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90A76-B700-465F-90A9-47D0445389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AB6B23D-758D-44FC-88E6-7E807DD1E4D0}" type="datetime1">
              <a:rPr lang="ru-RU" smtClean="0"/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5F4A-DFBC-4C6D-838A-F6A827B942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33E93-09E3-4ED5-A8BC-BC86A1F60CB1}" type="datetime1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81213-FFB9-437A-82A4-0596EE85B8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3191C-DD98-427A-A306-DBEDF63B2366}" type="datetime1">
              <a:rPr lang="ru-RU" smtClean="0"/>
              <a:t>18.11.2020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2413" cy="161925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3DE8A-C388-40D2-A4BD-23C2460377B6}" type="datetime1">
              <a:rPr lang="ru-RU" smtClean="0"/>
              <a:t>18.11.2020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8F-E8C4-4B48-A5DF-A2E9394D8E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57BC-0016-4EF2-AF5E-284A6CD85563}" type="datetime1">
              <a:rPr lang="ru-RU" smtClean="0"/>
              <a:t>18.11.2020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D9017-B26F-4076-9461-A35F0CE7AF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E999-9334-40B1-B1B3-68ACBA14D3C7}" type="datetime1">
              <a:rPr lang="ru-RU" smtClean="0"/>
              <a:t>18.11.2020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0D5D2-670E-424B-B160-3244C62828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0EA82-B6EF-448C-B496-E38468D0F46A}" type="datetime1">
              <a:rPr lang="ru-RU" smtClean="0"/>
              <a:t>18.11.2020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2DCD-3A85-4638-8F10-C361D04CB6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5BFD3-2DFE-425E-9865-8453D177066C}" type="datetime1">
              <a:rPr lang="ru-RU" smtClean="0"/>
              <a:t>18.11.2020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74C7B-7644-4ED0-BEF2-82CF9F0B3D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F1668-68BD-467F-AADD-5E4C79E0DB86}" type="datetime1">
              <a:rPr lang="ru-RU" smtClean="0"/>
              <a:t>18.11.2020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BB944-1EE3-4D46-AAB6-10053195B9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C0DCBF8-00D2-47C5-B6D5-6499AE6D5887}" type="datetime1">
              <a:rPr lang="ru-RU" smtClean="0"/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027BE-FD4E-4F25-872C-8B28C914A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83A30-D6EB-426B-97E7-38C06714300E}" type="datetime1">
              <a:rPr lang="ru-RU" smtClean="0"/>
              <a:t>18.11.2020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0B7B4-1C7D-4ABB-B754-775C5415AB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2A31F-8744-4CF9-A9C1-295E51B89CA8}" type="datetime1">
              <a:rPr lang="ru-RU" smtClean="0"/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A4D00-E851-4A08-AA48-32AC838951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E8B3B-7BD7-4D3F-9503-7A5E14231D65}" type="datetime1">
              <a:rPr lang="ru-RU" smtClean="0"/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76ECE-921D-46F3-A712-F65CA30C24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2413" cy="161925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2F682BC-C31E-4DE3-AF1E-B14A2240702E}" type="datetime1">
              <a:rPr lang="ru-RU" smtClean="0"/>
              <a:t>18.11.2020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6A192-52C6-4795-99AE-F133E970FB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4CCF79A-A3A4-42AD-8D11-AA8C36EC672D}" type="datetime1">
              <a:rPr lang="ru-RU" smtClean="0"/>
              <a:t>18.11.2020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0AC-7B23-43EC-8453-7D77C1322D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3CFA7B3-D6B6-4CF1-9BF6-7C3A4C92193E}" type="datetime1">
              <a:rPr lang="ru-RU" smtClean="0"/>
              <a:t>18.11.2020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990C2-695C-40AF-8AE8-5AC0479690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9CB2BFF-BF08-4798-8EC0-F581B1A4F063}" type="datetime1">
              <a:rPr lang="ru-RU" smtClean="0"/>
              <a:t>18.11.2020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D117-965F-402D-9090-BAA13F2251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A0ED399-406D-437C-9F32-F8EACD6184B5}" type="datetime1">
              <a:rPr lang="ru-RU" smtClean="0"/>
              <a:t>18.11.2020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7772F-8F40-48A0-BEA7-FF1492728E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5249DAB-111D-4880-B4AF-6766EF760809}" type="datetime1">
              <a:rPr lang="ru-RU" smtClean="0"/>
              <a:t>18.11.2020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0E88D-AC77-4616-9DCC-48868E7D55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5650901-DE14-469C-909E-F21BA06A0B7D}" type="datetime1">
              <a:rPr lang="ru-RU" smtClean="0"/>
              <a:t>18.11.2020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2A57E-0629-4808-B58C-F0D85A5B56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6000" y="6505577"/>
            <a:ext cx="8137159" cy="360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rot="16200000">
            <a:off x="8424863" y="5764213"/>
            <a:ext cx="71437" cy="1404937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505575"/>
            <a:ext cx="1000125" cy="352425"/>
          </a:xfrm>
          <a:prstGeom prst="rect">
            <a:avLst/>
          </a:prstGeom>
          <a:solidFill>
            <a:srgbClr val="DD8F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3343275" y="6484938"/>
            <a:ext cx="5800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ts val="0"/>
              </a:spcBef>
              <a:buFont typeface="Arial" charset="0"/>
              <a:buNone/>
              <a:defRPr/>
            </a:pPr>
            <a:endParaRPr lang="ru-RU" sz="20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26" name="Заголовок 1"/>
          <p:cNvSpPr>
            <a:spLocks noGrp="1"/>
          </p:cNvSpPr>
          <p:nvPr userDrawn="1">
            <p:ph type="title"/>
          </p:nvPr>
        </p:nvSpPr>
        <p:spPr bwMode="auto">
          <a:xfrm>
            <a:off x="1160463" y="57150"/>
            <a:ext cx="77168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055" name="Текст 2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6CA1A2-2DCC-4B0C-8C89-004AE28196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 userDrawn="1"/>
        </p:nvSpPr>
        <p:spPr bwMode="auto">
          <a:xfrm>
            <a:off x="0" y="6491288"/>
            <a:ext cx="98266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krao.ru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ts val="0"/>
              </a:spcBef>
              <a:buFont typeface="Arial" charset="0"/>
              <a:buNone/>
              <a:defRPr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 userDrawn="1"/>
        </p:nvSpPr>
        <p:spPr bwMode="auto">
          <a:xfrm>
            <a:off x="990600" y="6503988"/>
            <a:ext cx="440213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" eaLnBrk="0" hangingPunct="0">
              <a:spcBef>
                <a:spcPts val="0"/>
              </a:spcBef>
              <a:defRPr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Красноярский край</a:t>
            </a:r>
          </a:p>
        </p:txBody>
      </p:sp>
      <p:pic>
        <p:nvPicPr>
          <p:cNvPr id="13" name="Picture 2" descr="C:\Users\zalega\Desktop\Красноярск 2015\Рисунки\Top.png"/>
          <p:cNvPicPr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0" y="961051"/>
            <a:ext cx="9153159" cy="3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3200" b="1" kern="1400" cap="all" dirty="0">
          <a:ln w="0"/>
          <a:solidFill>
            <a:srgbClr val="5077A6"/>
          </a:solidFill>
          <a:latin typeface="Arial" pitchFamily="34" charset="0"/>
          <a:ea typeface="+mn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077A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077A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077A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077A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profile\Documents\Презентации\2015\Красноярск_Лапков\Презентация\5-01.jpg"/>
          <p:cNvPicPr>
            <a:picLocks noChangeAspect="1" noChangeArrowheads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flipH="1">
            <a:off x="9524" y="0"/>
            <a:ext cx="9144001" cy="885812"/>
          </a:xfrm>
          <a:prstGeom prst="rect">
            <a:avLst/>
          </a:prstGeom>
          <a:noFill/>
          <a:extLst/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4763"/>
            <a:ext cx="728345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499D676-578E-41F7-9013-BF90CCDAC149}" type="datetime1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B11730A-0108-4094-AD9E-A6CA971CF8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05577"/>
            <a:ext cx="9153159" cy="36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6200000">
            <a:off x="8424863" y="5764213"/>
            <a:ext cx="71437" cy="1404937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10ED757-0964-42A2-A490-09E0D37056B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4675188" y="6503988"/>
            <a:ext cx="44021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" eaLnBrk="0" hangingPunct="0">
              <a:spcBef>
                <a:spcPts val="0"/>
              </a:spcBef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23-24 августа 2017 года, г. Красноярск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3" y="6586538"/>
            <a:ext cx="1314450" cy="220662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2F588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085" name="Группа 11"/>
          <p:cNvGrpSpPr>
            <a:grpSpLocks noChangeAspect="1"/>
          </p:cNvGrpSpPr>
          <p:nvPr/>
        </p:nvGrpSpPr>
        <p:grpSpPr bwMode="auto">
          <a:xfrm>
            <a:off x="1630363" y="6635750"/>
            <a:ext cx="269875" cy="107950"/>
            <a:chOff x="1582960" y="6577136"/>
            <a:chExt cx="526892" cy="216000"/>
          </a:xfrm>
        </p:grpSpPr>
        <p:sp>
          <p:nvSpPr>
            <p:cNvPr id="13" name="Равнобедренный треугольник 12"/>
            <p:cNvSpPr>
              <a:spLocks noChangeAspect="1"/>
            </p:cNvSpPr>
            <p:nvPr/>
          </p:nvSpPr>
          <p:spPr>
            <a:xfrm rot="5400000">
              <a:off x="1564843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Равнобедренный треугольник 13"/>
            <p:cNvSpPr>
              <a:spLocks noChangeAspect="1"/>
            </p:cNvSpPr>
            <p:nvPr/>
          </p:nvSpPr>
          <p:spPr>
            <a:xfrm rot="5400000">
              <a:off x="1911971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4235450" y="6575425"/>
            <a:ext cx="0" cy="219075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1954213" y="6496050"/>
            <a:ext cx="9826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krao.ru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spcBef>
                <a:spcPts val="0"/>
              </a:spcBef>
              <a:buFont typeface="Arial" charset="0"/>
              <a:buNone/>
              <a:defRPr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88" name="Группа 16"/>
          <p:cNvGrpSpPr>
            <a:grpSpLocks noChangeAspect="1"/>
          </p:cNvGrpSpPr>
          <p:nvPr/>
        </p:nvGrpSpPr>
        <p:grpSpPr bwMode="auto">
          <a:xfrm flipH="1">
            <a:off x="2990850" y="6635750"/>
            <a:ext cx="269875" cy="107950"/>
            <a:chOff x="1582960" y="6577136"/>
            <a:chExt cx="526892" cy="216000"/>
          </a:xfrm>
        </p:grpSpPr>
        <p:sp>
          <p:nvSpPr>
            <p:cNvPr id="18" name="Равнобедренный треугольник 17"/>
            <p:cNvSpPr>
              <a:spLocks noChangeAspect="1"/>
            </p:cNvSpPr>
            <p:nvPr/>
          </p:nvSpPr>
          <p:spPr>
            <a:xfrm rot="5400000">
              <a:off x="1564841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Равнобедренный треугольник 18"/>
            <p:cNvSpPr>
              <a:spLocks noChangeAspect="1"/>
            </p:cNvSpPr>
            <p:nvPr/>
          </p:nvSpPr>
          <p:spPr>
            <a:xfrm rot="5400000">
              <a:off x="1911969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3089" name="Рисунок 22" descr="МОН_Логотип.wmf"/>
          <p:cNvPicPr>
            <a:picLocks noChangeAspect="1"/>
          </p:cNvPicPr>
          <p:nvPr/>
        </p:nvPicPr>
        <p:blipFill>
          <a:blip r:embed="rId16">
            <a:grayscl/>
            <a:biLevel thresh="50000"/>
          </a:blip>
          <a:srcRect r="65285"/>
          <a:stretch>
            <a:fillRect/>
          </a:stretch>
        </p:blipFill>
        <p:spPr bwMode="auto">
          <a:xfrm>
            <a:off x="327025" y="92075"/>
            <a:ext cx="750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 rot="16200000">
            <a:off x="665956" y="219869"/>
            <a:ext cx="71438" cy="1403350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6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6000" y="6505577"/>
            <a:ext cx="8137159" cy="360000"/>
          </a:xfrm>
          <a:prstGeom prst="rect">
            <a:avLst/>
          </a:prstGeom>
          <a:noFill/>
        </p:spPr>
      </p:pic>
      <p:sp>
        <p:nvSpPr>
          <p:cNvPr id="3092" name="Заголовок 1"/>
          <p:cNvSpPr>
            <a:spLocks noGrp="1"/>
          </p:cNvSpPr>
          <p:nvPr>
            <p:ph type="title"/>
          </p:nvPr>
        </p:nvSpPr>
        <p:spPr bwMode="auto">
          <a:xfrm>
            <a:off x="1160463" y="57150"/>
            <a:ext cx="77168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9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C71C31-A024-4805-B48D-E86D5011F9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0" name="Подзаголовок 2"/>
          <p:cNvSpPr txBox="1">
            <a:spLocks/>
          </p:cNvSpPr>
          <p:nvPr userDrawn="1"/>
        </p:nvSpPr>
        <p:spPr bwMode="auto">
          <a:xfrm>
            <a:off x="0" y="6491288"/>
            <a:ext cx="98266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krao.ru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ts val="0"/>
              </a:spcBef>
              <a:buFont typeface="Arial" charset="0"/>
              <a:buNone/>
              <a:defRPr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 userDrawn="1"/>
        </p:nvSpPr>
        <p:spPr bwMode="auto">
          <a:xfrm>
            <a:off x="990600" y="6503988"/>
            <a:ext cx="440213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" eaLnBrk="0" hangingPunct="0">
              <a:spcBef>
                <a:spcPts val="0"/>
              </a:spcBef>
              <a:defRPr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Красноярский край</a:t>
            </a:r>
          </a:p>
        </p:txBody>
      </p:sp>
      <p:pic>
        <p:nvPicPr>
          <p:cNvPr id="32" name="Picture 2" descr="C:\Users\zalega\Desktop\Красноярск 2015\Рисунки\Top.png"/>
          <p:cNvPicPr>
            <a:picLocks noChangeArrowheads="1"/>
          </p:cNvPicPr>
          <p:nvPr userDrawn="1"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0" y="961051"/>
            <a:ext cx="9153159" cy="3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file\Documents\Презентации\2015\Красноярск_Лапков\Презентация\2-0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/>
        </p:spPr>
      </p:pic>
      <p:sp>
        <p:nvSpPr>
          <p:cNvPr id="17" name="Прямоугольник 16"/>
          <p:cNvSpPr/>
          <p:nvPr/>
        </p:nvSpPr>
        <p:spPr>
          <a:xfrm>
            <a:off x="3574644" y="9525"/>
            <a:ext cx="5108575" cy="6858000"/>
          </a:xfrm>
          <a:prstGeom prst="rect">
            <a:avLst/>
          </a:prstGeom>
          <a:solidFill>
            <a:srgbClr val="2F58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59780" y="465867"/>
            <a:ext cx="5123439" cy="3418626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prstClr val="white"/>
                </a:solidFill>
                <a:latin typeface="Cambria"/>
              </a:rPr>
              <a:t>Сетевая форма реализации образовательных программ</a:t>
            </a:r>
            <a:endParaRPr lang="ru-RU" sz="4000" b="1" dirty="0">
              <a:solidFill>
                <a:prstClr val="white"/>
              </a:solidFill>
              <a:latin typeface="Cambria"/>
            </a:endParaRPr>
          </a:p>
        </p:txBody>
      </p:sp>
      <p:pic>
        <p:nvPicPr>
          <p:cNvPr id="26629" name="Рисунок 4" descr="МОН_Логотип.wmf"/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465867"/>
            <a:ext cx="3275012" cy="106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Равнобедренный треугольник 26"/>
          <p:cNvSpPr>
            <a:spLocks noChangeAspect="1"/>
          </p:cNvSpPr>
          <p:nvPr/>
        </p:nvSpPr>
        <p:spPr>
          <a:xfrm rot="5400000">
            <a:off x="5795963" y="4743450"/>
            <a:ext cx="215900" cy="180975"/>
          </a:xfrm>
          <a:prstGeom prst="triangle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Равнобедренный треугольник 31"/>
          <p:cNvSpPr>
            <a:spLocks noChangeAspect="1"/>
          </p:cNvSpPr>
          <p:nvPr/>
        </p:nvSpPr>
        <p:spPr>
          <a:xfrm rot="5400000">
            <a:off x="6450807" y="4744244"/>
            <a:ext cx="215900" cy="179387"/>
          </a:xfrm>
          <a:prstGeom prst="triangle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Равнобедренный треугольник 32"/>
          <p:cNvSpPr>
            <a:spLocks noChangeAspect="1"/>
          </p:cNvSpPr>
          <p:nvPr/>
        </p:nvSpPr>
        <p:spPr>
          <a:xfrm rot="5400000">
            <a:off x="7105651" y="4752975"/>
            <a:ext cx="215900" cy="180975"/>
          </a:xfrm>
          <a:prstGeom prst="triangle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Равнобедренный треугольник 33"/>
          <p:cNvSpPr>
            <a:spLocks noChangeAspect="1"/>
          </p:cNvSpPr>
          <p:nvPr/>
        </p:nvSpPr>
        <p:spPr>
          <a:xfrm rot="5400000">
            <a:off x="7760494" y="4753769"/>
            <a:ext cx="215900" cy="179388"/>
          </a:xfrm>
          <a:prstGeom prst="triangle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873500" y="4743450"/>
            <a:ext cx="1316038" cy="219075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2F588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467725" y="4733925"/>
            <a:ext cx="0" cy="219075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" name="Picture 1" descr="C:\Users\Денис Валерьевич\Desktop\Карьера\Визитка РО\загружено (7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6" y="4257560"/>
            <a:ext cx="1857374" cy="2257539"/>
          </a:xfrm>
          <a:prstGeom prst="rect">
            <a:avLst/>
          </a:prstGeom>
          <a:noFill/>
        </p:spPr>
      </p:pic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3617119" y="5277394"/>
            <a:ext cx="5066100" cy="149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Рубцов Иван 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Валерьевич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консультант – юрист </a:t>
            </a:r>
            <a:r>
              <a:rPr lang="ru-RU" sz="2000" dirty="0">
                <a:solidFill>
                  <a:schemeClr val="bg1"/>
                </a:solidFill>
                <a:latin typeface="Cambria" pitchFamily="18" charset="0"/>
              </a:rPr>
              <a:t>отдела </a:t>
            </a:r>
            <a:endParaRPr lang="en-US" sz="2000" dirty="0">
              <a:solidFill>
                <a:schemeClr val="bg1"/>
              </a:solidFill>
              <a:latin typeface="Cambria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000" dirty="0">
                <a:solidFill>
                  <a:schemeClr val="bg1"/>
                </a:solidFill>
                <a:latin typeface="Cambria" pitchFamily="18" charset="0"/>
              </a:rPr>
              <a:t>по надзору и контролю </a:t>
            </a:r>
            <a:endParaRPr lang="ru-RU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за </a:t>
            </a:r>
            <a:r>
              <a:rPr lang="ru-RU" sz="2000" dirty="0">
                <a:solidFill>
                  <a:schemeClr val="bg1"/>
                </a:solidFill>
                <a:latin typeface="Cambria" pitchFamily="18" charset="0"/>
              </a:rPr>
              <a:t>соблюдением законодательства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558" y="1117277"/>
            <a:ext cx="878327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cs typeface="+mn-cs"/>
              </a:rPr>
              <a:t>Текущий контроль </a:t>
            </a: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cs typeface="+mn-cs"/>
              </a:rPr>
              <a:t>успеваемости  и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cs typeface="+mn-cs"/>
              </a:rPr>
              <a:t>промежуточная аттестация</a:t>
            </a:r>
          </a:p>
          <a:p>
            <a:pPr lvl="0" algn="ctr"/>
            <a:endParaRPr lang="ru-RU" sz="1000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Освоение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части сетевой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ОП в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ОРГАНИЗАЦИИ-УЧАСТНИКЕ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1 (образовательная организация-участник)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сопровождается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текущим контролем и промежуточной аттестацией, проводимой в формах, определенных учебным планом сетевой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ОП,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и в порядке, установленном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ОРГАНИЗАЦИЕЙ-УЧАСТНИКОМ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1 (образовательная организация-участник)</a:t>
            </a:r>
            <a:endParaRPr lang="ru-RU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1000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Результаты промежуточной аттестации, проводимой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ОРГАНИЗАЦИЕЙ-УЧАСТНИКОМ 1 (образовательная организация-участник)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,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являются результатами промежуточной аттестации по сетевой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ОП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и не требуют зачета в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БАЗОВОЙ ОРГАНИЗАЦИИ </a:t>
            </a:r>
            <a:endParaRPr lang="ru-RU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1000" b="1" dirty="0" smtClean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По завершении освоения в полном объеме части сетевой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ОП обучающиеся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отчисляются из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ОРГАНИЗАЦИИ-УЧАСТНИКА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1 (образовательная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организация-участник)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в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связи с завершением обучения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03349" y="4763"/>
            <a:ext cx="7564481" cy="881062"/>
          </a:xfrm>
        </p:spPr>
        <p:txBody>
          <a:bodyPr/>
          <a:lstStyle/>
          <a:p>
            <a:r>
              <a:rPr lang="ru-RU" sz="2400" b="1" cap="all" dirty="0">
                <a:ln w="0"/>
                <a:latin typeface="Cambria" panose="02040503050406030204" pitchFamily="18" charset="0"/>
              </a:rPr>
              <a:t>приказ </a:t>
            </a:r>
            <a:r>
              <a:rPr lang="ru-RU" sz="2400" b="1" cap="all" dirty="0" err="1">
                <a:ln w="0"/>
                <a:latin typeface="Cambria" panose="02040503050406030204" pitchFamily="18" charset="0"/>
              </a:rPr>
              <a:t>Минобрнауки</a:t>
            </a:r>
            <a:r>
              <a:rPr lang="ru-RU" sz="2400" b="1" cap="all" dirty="0">
                <a:ln w="0"/>
                <a:latin typeface="Cambria" panose="02040503050406030204" pitchFamily="18" charset="0"/>
              </a:rPr>
              <a:t> России № 882, </a:t>
            </a:r>
            <a:r>
              <a:rPr lang="ru-RU" sz="2400" b="1" cap="all" dirty="0" err="1">
                <a:ln w="0"/>
                <a:latin typeface="Cambria" panose="02040503050406030204" pitchFamily="18" charset="0"/>
              </a:rPr>
              <a:t>Минпросвещения</a:t>
            </a:r>
            <a:r>
              <a:rPr lang="ru-RU" sz="2400" b="1" cap="all" dirty="0">
                <a:ln w="0"/>
                <a:latin typeface="Cambria" panose="02040503050406030204" pitchFamily="18" charset="0"/>
              </a:rPr>
              <a:t> России № 391 от 05.08.2020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1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558" y="1117277"/>
            <a:ext cx="878327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cs typeface="+mn-cs"/>
              </a:rPr>
              <a:t>Документы </a:t>
            </a: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cs typeface="+mn-cs"/>
              </a:rPr>
              <a:t>об образовании и (или) о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cs typeface="+mn-cs"/>
              </a:rPr>
              <a:t>квалификации</a:t>
            </a:r>
          </a:p>
          <a:p>
            <a:pPr lvl="0" algn="ctr"/>
            <a:endParaRPr lang="ru-RU" sz="1000" b="1" dirty="0" smtClean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lvl="0" algn="ctr"/>
            <a:endParaRPr lang="ru-RU" sz="1000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Лицам, успешно освоившим сетевую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ОП и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прошедшим итоговую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аттестацию - документы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об образовании и (или) о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квалификации выдает БАЗОВАЯ ОРГАНИЗАЦИЯ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В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случае, предусмотренном договором о сетевой форме, наряду с указанными документами выпускникам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также выдаются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документы об образовании и (или) о квалификации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ОРГАНИЗАЦИЕЙ-УЧАСТНИКОМ 1 (образовательная организация-участник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)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Выдача документов об обучении по сетевым образовательным программам, не предусматривающим проведение итоговой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аттестации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, осуществляется в случаях и порядке, предусмотренных договором о сетевой форме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.</a:t>
            </a:r>
            <a:endParaRPr lang="ru-RU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03349" y="4763"/>
            <a:ext cx="7564481" cy="881062"/>
          </a:xfrm>
        </p:spPr>
        <p:txBody>
          <a:bodyPr/>
          <a:lstStyle/>
          <a:p>
            <a:r>
              <a:rPr lang="ru-RU" sz="2400" b="1" cap="all" dirty="0">
                <a:ln w="0"/>
                <a:latin typeface="Cambria" panose="02040503050406030204" pitchFamily="18" charset="0"/>
              </a:rPr>
              <a:t>приказ </a:t>
            </a:r>
            <a:r>
              <a:rPr lang="ru-RU" sz="2400" b="1" cap="all" dirty="0" err="1">
                <a:ln w="0"/>
                <a:latin typeface="Cambria" panose="02040503050406030204" pitchFamily="18" charset="0"/>
              </a:rPr>
              <a:t>Минобрнауки</a:t>
            </a:r>
            <a:r>
              <a:rPr lang="ru-RU" sz="2400" b="1" cap="all" dirty="0">
                <a:ln w="0"/>
                <a:latin typeface="Cambria" panose="02040503050406030204" pitchFamily="18" charset="0"/>
              </a:rPr>
              <a:t> России № 882, </a:t>
            </a:r>
            <a:r>
              <a:rPr lang="ru-RU" sz="2400" b="1" cap="all" dirty="0" err="1">
                <a:ln w="0"/>
                <a:latin typeface="Cambria" panose="02040503050406030204" pitchFamily="18" charset="0"/>
              </a:rPr>
              <a:t>Минпросвещения</a:t>
            </a:r>
            <a:r>
              <a:rPr lang="ru-RU" sz="2400" b="1" cap="all" dirty="0">
                <a:ln w="0"/>
                <a:latin typeface="Cambria" panose="02040503050406030204" pitchFamily="18" charset="0"/>
              </a:rPr>
              <a:t> России № 391 от 05.08.2020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3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4763"/>
            <a:ext cx="7740650" cy="881062"/>
          </a:xfrm>
        </p:spPr>
        <p:txBody>
          <a:bodyPr/>
          <a:lstStyle/>
          <a:p>
            <a:r>
              <a:rPr lang="ru-RU" sz="2400" b="1" cap="all" dirty="0" smtClean="0">
                <a:ln w="0"/>
                <a:latin typeface="Cambria" panose="02040503050406030204" pitchFamily="18" charset="0"/>
              </a:rPr>
              <a:t>приказ </a:t>
            </a:r>
            <a:r>
              <a:rPr lang="ru-RU" sz="2400" b="1" cap="all" dirty="0" err="1">
                <a:ln w="0"/>
                <a:latin typeface="Cambria" panose="02040503050406030204" pitchFamily="18" charset="0"/>
              </a:rPr>
              <a:t>Минобрнауки</a:t>
            </a:r>
            <a:r>
              <a:rPr lang="ru-RU" sz="2400" b="1" cap="all" dirty="0">
                <a:ln w="0"/>
                <a:latin typeface="Cambria" panose="02040503050406030204" pitchFamily="18" charset="0"/>
              </a:rPr>
              <a:t> России № 882, </a:t>
            </a:r>
            <a:r>
              <a:rPr lang="ru-RU" sz="2400" b="1" cap="all" dirty="0" err="1">
                <a:ln w="0"/>
                <a:latin typeface="Cambria" panose="02040503050406030204" pitchFamily="18" charset="0"/>
              </a:rPr>
              <a:t>Минпросвещения</a:t>
            </a:r>
            <a:r>
              <a:rPr lang="ru-RU" sz="2400" b="1" cap="all" dirty="0">
                <a:ln w="0"/>
                <a:latin typeface="Cambria" panose="02040503050406030204" pitchFamily="18" charset="0"/>
              </a:rPr>
              <a:t> России № 391 от 05.08.2020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7393" y="1134363"/>
            <a:ext cx="845003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n w="0"/>
                <a:solidFill>
                  <a:srgbClr val="C00000"/>
                </a:solidFill>
                <a:latin typeface="Cambria" panose="02040503050406030204" pitchFamily="18" charset="0"/>
              </a:rPr>
              <a:t>примерная форма договора о сетевой форме реализации образовательных </a:t>
            </a:r>
            <a:r>
              <a:rPr lang="ru-RU" sz="2800" b="1" cap="all" dirty="0" smtClean="0">
                <a:ln w="0"/>
                <a:solidFill>
                  <a:srgbClr val="C00000"/>
                </a:solidFill>
                <a:latin typeface="Cambria" panose="02040503050406030204" pitchFamily="18" charset="0"/>
              </a:rPr>
              <a:t>программ</a:t>
            </a:r>
          </a:p>
          <a:p>
            <a:pPr algn="ctr"/>
            <a:endParaRPr lang="ru-RU" sz="1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Cambria" panose="02040503050406030204" pitchFamily="18" charset="0"/>
            </a:endParaRP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основные 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характеристики образовательной программы, реализуемой с использованием такой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формы;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выдаваемые 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документ или документы об образовании и (или) о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квалификации;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документ 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или документы об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обучении;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объем 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ресурсов, используемых каждой из указанных организаций, и распределение обязанностей между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ними;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срок 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действия этого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договора.</a:t>
            </a:r>
            <a:endParaRPr lang="ru-RU" sz="2000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algn="ctr"/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558" y="1117277"/>
            <a:ext cx="878327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cs typeface="+mn-cs"/>
              </a:rPr>
              <a:t>Изменения законодательства…</a:t>
            </a:r>
          </a:p>
          <a:p>
            <a:pPr lvl="0" algn="ctr"/>
            <a:endParaRPr lang="ru-RU" sz="2800" b="1" dirty="0">
              <a:solidFill>
                <a:srgbClr val="C00000"/>
              </a:solidFill>
              <a:latin typeface="Cambria" pitchFamily="18" charset="0"/>
              <a:cs typeface="+mn-cs"/>
            </a:endParaRPr>
          </a:p>
          <a:p>
            <a:pPr marL="342900" indent="-342900" algn="ctr">
              <a:buFontTx/>
              <a:buAutoNum type="arabicPeriod"/>
            </a:pPr>
            <a:r>
              <a:rPr lang="ru-RU" sz="2000" b="1" dirty="0">
                <a:solidFill>
                  <a:schemeClr val="tx2"/>
                </a:solidFill>
                <a:latin typeface="Cambria" pitchFamily="18" charset="0"/>
              </a:rPr>
              <a:t>Действующий Порядок организации и осуществления образовательной деятельности по основным общеобразовательным программам, утвержденный приказом </a:t>
            </a:r>
            <a:r>
              <a:rPr lang="ru-RU" sz="2000" b="1" dirty="0" err="1">
                <a:solidFill>
                  <a:schemeClr val="tx2"/>
                </a:solidFill>
                <a:latin typeface="Cambria" pitchFamily="18" charset="0"/>
              </a:rPr>
              <a:t>Минобрнауки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</a:rPr>
              <a:t> России от 30 августа 2013 г. №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1015</a:t>
            </a:r>
          </a:p>
          <a:p>
            <a:pPr algn="ctr"/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до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сих пор предусматривает требование при реализации общеобразовательных программ с использованием сетевой формы несколькими организациями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– </a:t>
            </a:r>
            <a:r>
              <a:rPr lang="ru-RU" sz="2000" b="1" i="1" u="sng" dirty="0">
                <a:solidFill>
                  <a:srgbClr val="FF0000"/>
                </a:solidFill>
                <a:latin typeface="Cambria" pitchFamily="18" charset="0"/>
              </a:rPr>
              <a:t>совместно разрабатывать и утверждать такие образовательные программы </a:t>
            </a:r>
            <a:endParaRPr lang="ru-RU" sz="2000" b="1" i="1" u="sng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Cambria" pitchFamily="18" charset="0"/>
              </a:rPr>
              <a:t>Данное требование исключено в аналогичном Порядке, утвержденном приказом </a:t>
            </a:r>
            <a:endParaRPr lang="ru-RU" sz="20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ctr"/>
            <a:r>
              <a:rPr lang="ru-RU" sz="2000" b="1" dirty="0" err="1" smtClean="0">
                <a:solidFill>
                  <a:schemeClr val="tx2"/>
                </a:solidFill>
                <a:latin typeface="Cambria" pitchFamily="18" charset="0"/>
              </a:rPr>
              <a:t>Минпросвещения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</a:rPr>
              <a:t>России от 28.08.2020 № 442 </a:t>
            </a:r>
            <a:endParaRPr lang="ru-RU" sz="20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(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начало действия документа с 01.01.2021)</a:t>
            </a:r>
          </a:p>
          <a:p>
            <a:pPr lvl="0" algn="ctr"/>
            <a:endParaRPr lang="ru-RU" sz="2800" b="1" dirty="0" smtClean="0">
              <a:solidFill>
                <a:srgbClr val="C00000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03349" y="4763"/>
            <a:ext cx="7740651" cy="881062"/>
          </a:xfrm>
        </p:spPr>
        <p:txBody>
          <a:bodyPr/>
          <a:lstStyle/>
          <a:p>
            <a:pPr algn="ctr"/>
            <a:r>
              <a:rPr lang="ru-RU" sz="2400" b="1" cap="all" dirty="0" smtClean="0">
                <a:ln w="0"/>
                <a:latin typeface="Cambria" panose="02040503050406030204" pitchFamily="18" charset="0"/>
              </a:rPr>
              <a:t>СЕТЕВАЯ ФОРМА РЕАЛИЗАЦИИ Образовательных ПРОГРАММ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6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558" y="1117277"/>
            <a:ext cx="878327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cs typeface="+mn-cs"/>
              </a:rPr>
              <a:t>Изменения законодательства…</a:t>
            </a:r>
          </a:p>
          <a:p>
            <a:pPr lvl="0" algn="ctr"/>
            <a:endParaRPr lang="ru-RU" sz="2800" b="1" dirty="0">
              <a:solidFill>
                <a:srgbClr val="C00000"/>
              </a:solidFill>
              <a:latin typeface="Cambria" pitchFamily="18" charset="0"/>
              <a:cs typeface="+mn-cs"/>
            </a:endParaRPr>
          </a:p>
          <a:p>
            <a:pPr lvl="0" algn="ctr"/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2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</a:rPr>
              <a:t>.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Часть 4 статьи 91 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</a:rPr>
              <a:t>Федерального закона «Об образовании в Российской Федерации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» 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(начало действия редакции 01.09.2020)</a:t>
            </a:r>
          </a:p>
          <a:p>
            <a:pPr lvl="0" algn="ctr"/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  <a:p>
            <a:pPr lvl="0" algn="ctr"/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В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приложении к лицензии указываются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адреса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мест осуществления образовательной деятельности, </a:t>
            </a:r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за исключением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мест осуществления образовательной деятельности по дополнительным профессиональным программам, основным программам профессионального обучения, </a:t>
            </a:r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мест осуществления образовательной деятельности при использовании сетевой формы реализации образовательных программ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ru-RU" b="1" dirty="0">
                <a:solidFill>
                  <a:srgbClr val="FF0000"/>
                </a:solidFill>
                <a:latin typeface="Cambria" pitchFamily="18" charset="0"/>
              </a:rPr>
              <a:t>мест проведения практики, практической подготовки обучающихся, государственной итоговой аттестации.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03349" y="4763"/>
            <a:ext cx="7740651" cy="881062"/>
          </a:xfrm>
        </p:spPr>
        <p:txBody>
          <a:bodyPr/>
          <a:lstStyle/>
          <a:p>
            <a:pPr algn="ctr"/>
            <a:r>
              <a:rPr lang="ru-RU" sz="2400" b="1" cap="all" dirty="0" smtClean="0">
                <a:ln w="0"/>
                <a:latin typeface="Cambria" panose="02040503050406030204" pitchFamily="18" charset="0"/>
              </a:rPr>
              <a:t>СЕТЕВАЯ ФОРМА РЕАЛИЗАЦИИ Образовательных ПРОГРАММ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2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6851" y="2549646"/>
            <a:ext cx="7410298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Успехов в работе!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81" y="4335231"/>
            <a:ext cx="43386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 (391) 221-03-28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981" y="5078285"/>
            <a:ext cx="40338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RIV@krao.ru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304453"/>
            <a:ext cx="4872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608DC4"/>
                </a:solidFill>
              </a:rPr>
              <a:t>Рубцов Иван </a:t>
            </a:r>
            <a:r>
              <a:rPr lang="ru-RU" b="1" dirty="0" smtClean="0">
                <a:solidFill>
                  <a:srgbClr val="608DC4"/>
                </a:solidFill>
              </a:rPr>
              <a:t>Валерьевич</a:t>
            </a:r>
          </a:p>
          <a:p>
            <a:pPr algn="ctr"/>
            <a:endParaRPr lang="ru-RU" b="1" dirty="0" smtClean="0">
              <a:solidFill>
                <a:srgbClr val="608DC4"/>
              </a:solidFill>
            </a:endParaRPr>
          </a:p>
          <a:p>
            <a:pPr algn="ctr"/>
            <a:r>
              <a:rPr lang="ru-RU" b="1" dirty="0" smtClean="0">
                <a:solidFill>
                  <a:srgbClr val="608DC4"/>
                </a:solidFill>
              </a:rPr>
              <a:t>консультант – юрист отдела </a:t>
            </a:r>
          </a:p>
          <a:p>
            <a:pPr algn="ctr"/>
            <a:r>
              <a:rPr lang="ru-RU" b="1" dirty="0" smtClean="0">
                <a:solidFill>
                  <a:srgbClr val="608DC4"/>
                </a:solidFill>
              </a:rPr>
              <a:t>по надзору и контролю </a:t>
            </a:r>
          </a:p>
          <a:p>
            <a:pPr algn="ctr"/>
            <a:r>
              <a:rPr lang="ru-RU" b="1" dirty="0" smtClean="0">
                <a:solidFill>
                  <a:srgbClr val="608DC4"/>
                </a:solidFill>
              </a:rPr>
              <a:t>за соблюдением законодательства</a:t>
            </a:r>
            <a:endParaRPr lang="ru-RU" b="1" dirty="0">
              <a:solidFill>
                <a:srgbClr val="608DC4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58684" y="37757"/>
            <a:ext cx="7453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СЕТЕВАЯ ФОРМА РЕАЛИЗАЦИИ Образовательных ПРОГРАММ</a:t>
            </a:r>
            <a:endParaRPr lang="ru-RU" sz="2400" b="1" cap="all" dirty="0">
              <a:ln w="0"/>
              <a:solidFill>
                <a:schemeClr val="bg1"/>
              </a:solidFill>
              <a:latin typeface="Cambria" panose="02040503050406030204" pitchFamily="18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cap="all" dirty="0">
                <a:ln w="0"/>
                <a:latin typeface="Cambria" panose="02040503050406030204" pitchFamily="18" charset="0"/>
              </a:rPr>
              <a:t>Нормативно-правовое обеспечение реализации</a:t>
            </a:r>
            <a:br>
              <a:rPr lang="ru-RU" sz="2000" b="1" cap="all" dirty="0">
                <a:ln w="0"/>
                <a:latin typeface="Cambria" panose="02040503050406030204" pitchFamily="18" charset="0"/>
              </a:rPr>
            </a:br>
            <a:r>
              <a:rPr lang="ru-RU" sz="2000" b="1" cap="all" dirty="0">
                <a:ln w="0"/>
                <a:latin typeface="Cambria" panose="02040503050406030204" pitchFamily="18" charset="0"/>
              </a:rPr>
              <a:t>образовательных программ в сетевой форме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771" y="1166812"/>
            <a:ext cx="8577943" cy="5175931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Часть 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1 статьи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13, 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</a:rPr>
              <a:t>с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татья 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</a:rPr>
              <a:t>15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Федерального 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</a:rPr>
              <a:t>закона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«Об 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</a:rPr>
              <a:t>образовании в Российской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Федерации»;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Порядок организации и осуществления образовательной деятельности по основным общеобразовательным программам, утвержденный приказом </a:t>
            </a:r>
            <a:r>
              <a:rPr lang="ru-RU" sz="2000" b="1" dirty="0" err="1">
                <a:solidFill>
                  <a:schemeClr val="tx2"/>
                </a:solidFill>
                <a:latin typeface="Cambria" pitchFamily="18" charset="0"/>
              </a:rPr>
              <a:t>Минобрнауки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</a:rPr>
              <a:t> России 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от 30 августа 2013 г. №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1015 (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  <a:cs typeface="+mn-cs"/>
              </a:rPr>
              <a:t>С 01.01.2021 - Порядок, утвержденный приказом </a:t>
            </a:r>
            <a:r>
              <a:rPr lang="ru-RU" sz="2000" b="1" dirty="0" err="1">
                <a:solidFill>
                  <a:srgbClr val="FF0000"/>
                </a:solidFill>
                <a:latin typeface="Cambria" pitchFamily="18" charset="0"/>
                <a:cs typeface="+mn-cs"/>
              </a:rPr>
              <a:t>Минпросвещения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  <a:cs typeface="+mn-cs"/>
              </a:rPr>
              <a:t> России от 28.08.2020 № 442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);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Arial" charset="0"/>
              <a:buAutoNum type="arabicPeriod"/>
            </a:pP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Порядок организации и осуществления образовательной деятельности при сетевой форме реализации образовательных программ, утвержденный приказом </a:t>
            </a:r>
            <a:r>
              <a:rPr lang="ru-RU" sz="2000" b="1" dirty="0" err="1">
                <a:solidFill>
                  <a:schemeClr val="tx2"/>
                </a:solidFill>
                <a:latin typeface="Cambria" pitchFamily="18" charset="0"/>
                <a:cs typeface="+mn-cs"/>
              </a:rPr>
              <a:t>Минобрнауки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 России № 882, </a:t>
            </a:r>
            <a:r>
              <a:rPr lang="ru-RU" sz="2000" b="1" dirty="0" err="1">
                <a:solidFill>
                  <a:schemeClr val="tx2"/>
                </a:solidFill>
                <a:latin typeface="Cambria" pitchFamily="18" charset="0"/>
                <a:cs typeface="+mn-cs"/>
              </a:rPr>
              <a:t>Минпросвещения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 России № 391 от 05.08.2020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 </a:t>
            </a:r>
            <a:endParaRPr lang="ru-RU" sz="2800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77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cap="all" dirty="0">
                <a:ln w="0"/>
                <a:latin typeface="Cambria" panose="02040503050406030204" pitchFamily="18" charset="0"/>
              </a:rPr>
              <a:t>Нормативно-правовое обеспечение реализации</a:t>
            </a:r>
            <a:br>
              <a:rPr lang="ru-RU" sz="2000" b="1" cap="all" dirty="0">
                <a:ln w="0"/>
                <a:latin typeface="Cambria" panose="02040503050406030204" pitchFamily="18" charset="0"/>
              </a:rPr>
            </a:br>
            <a:r>
              <a:rPr lang="ru-RU" sz="2000" b="1" cap="all" dirty="0">
                <a:ln w="0"/>
                <a:latin typeface="Cambria" panose="02040503050406030204" pitchFamily="18" charset="0"/>
              </a:rPr>
              <a:t>образовательных программ в сетевой форме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771" y="1065212"/>
            <a:ext cx="8577943" cy="517593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статья 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15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ФЗ «Об 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образовании в Российской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Федерации»</a:t>
            </a:r>
            <a:endParaRPr lang="ru-RU" sz="20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236192"/>
              </p:ext>
            </p:extLst>
          </p:nvPr>
        </p:nvGraphicFramePr>
        <p:xfrm>
          <a:off x="217714" y="1629108"/>
          <a:ext cx="8679543" cy="4420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1144"/>
                <a:gridCol w="4978399"/>
              </a:tblGrid>
              <a:tr h="579967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Редакция до 01.07.2020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Редакция с 01.07.2020 (ДЕЙСТВУЮЩАЯ)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9967">
                <a:tc>
                  <a:txBody>
                    <a:bodyPr/>
                    <a:lstStyle/>
                    <a:p>
                      <a:r>
                        <a:rPr lang="ru-RU" b="1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1. Освоение одной общей образовательной программы</a:t>
                      </a:r>
                      <a:endParaRPr lang="ru-RU" b="1" kern="1200" dirty="0">
                        <a:solidFill>
                          <a:schemeClr val="tx2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1. Возможность освоение ОП и (или) отдельных учебных предметов, курсов, дисциплин (модулей), практики, иных компонентов, предусмотренных ОП (в том числе различных вида, уровня и (или) направленности)</a:t>
                      </a:r>
                      <a:endParaRPr lang="ru-RU" b="1" kern="1200" dirty="0">
                        <a:solidFill>
                          <a:schemeClr val="tx2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9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2. Образовательные программы совместно разрабатываются и утверждаются</a:t>
                      </a:r>
                      <a:endParaRPr lang="ru-RU" b="1" kern="1200" dirty="0">
                        <a:solidFill>
                          <a:schemeClr val="tx2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2. Установлен порядок организации и осуществления образовательной деятельности при сетевой форме реализации ОП</a:t>
                      </a:r>
                      <a:endParaRPr lang="ru-RU" b="1" kern="1200" dirty="0">
                        <a:solidFill>
                          <a:schemeClr val="tx2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9967">
                <a:tc>
                  <a:txBody>
                    <a:bodyPr/>
                    <a:lstStyle/>
                    <a:p>
                      <a:r>
                        <a:rPr lang="ru-RU" b="1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3. Требования к содержанию договора о сетевой форме реализации ОП</a:t>
                      </a:r>
                      <a:endParaRPr lang="ru-RU" b="1" kern="1200" dirty="0">
                        <a:solidFill>
                          <a:schemeClr val="tx2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3. Требования к содержанию договора  усечены. Определена примерная форма договора о сетевой форме реализации ОП</a:t>
                      </a:r>
                      <a:endParaRPr lang="ru-RU" b="1" kern="1200" dirty="0">
                        <a:solidFill>
                          <a:schemeClr val="tx2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25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4763"/>
            <a:ext cx="7740650" cy="881062"/>
          </a:xfrm>
        </p:spPr>
        <p:txBody>
          <a:bodyPr/>
          <a:lstStyle/>
          <a:p>
            <a:r>
              <a:rPr lang="ru-RU" sz="2400" b="1" cap="all" dirty="0" smtClean="0">
                <a:ln w="0"/>
                <a:latin typeface="Cambria" panose="02040503050406030204" pitchFamily="18" charset="0"/>
              </a:rPr>
              <a:t>приказ </a:t>
            </a:r>
            <a:r>
              <a:rPr lang="ru-RU" sz="2400" b="1" cap="all" dirty="0" err="1">
                <a:ln w="0"/>
                <a:latin typeface="Cambria" panose="02040503050406030204" pitchFamily="18" charset="0"/>
              </a:rPr>
              <a:t>Минобрнауки</a:t>
            </a:r>
            <a:r>
              <a:rPr lang="ru-RU" sz="2400" b="1" cap="all" dirty="0">
                <a:ln w="0"/>
                <a:latin typeface="Cambria" panose="02040503050406030204" pitchFamily="18" charset="0"/>
              </a:rPr>
              <a:t> России № 882, </a:t>
            </a:r>
            <a:r>
              <a:rPr lang="ru-RU" sz="2400" b="1" cap="all" dirty="0" err="1">
                <a:ln w="0"/>
                <a:latin typeface="Cambria" panose="02040503050406030204" pitchFamily="18" charset="0"/>
              </a:rPr>
              <a:t>Минпросвещения</a:t>
            </a:r>
            <a:r>
              <a:rPr lang="ru-RU" sz="2400" b="1" cap="all" dirty="0">
                <a:ln w="0"/>
                <a:latin typeface="Cambria" panose="02040503050406030204" pitchFamily="18" charset="0"/>
              </a:rPr>
              <a:t> России № 391 от 05.08.2020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7393" y="1598820"/>
            <a:ext cx="84500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Порядок организации и осуществления образовательной деятельности при сетевой форме реализации образовательных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</a:rPr>
              <a:t>программ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558" y="1117277"/>
            <a:ext cx="8783273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cs typeface="+mn-cs"/>
              </a:rPr>
              <a:t>СЕТЕВАЯ ФОРМА:</a:t>
            </a:r>
          </a:p>
          <a:p>
            <a:pPr lvl="0"/>
            <a:endParaRPr lang="ru-RU" sz="800" b="1" dirty="0" smtClean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обеспечивает возможность освоения обучающимися образовательной программы и (или) отдельных учебных предметов, курсов, дисциплин (модулей), практики, иных компонентов, предусмотренных образовательными программами (в том числе различных вида, уровня и (или) направленности), с использованием ресурсов нескольких организаций, осуществляющих образовательную деятельность, включая иностранные, а также, при необходимости, с использованием ресурсов иных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организаций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осуществляется посредством взаимодействия между организациями в соответствии с договором о сетевой форме реализации образовательной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программы</a:t>
            </a:r>
          </a:p>
          <a:p>
            <a:endParaRPr lang="ru-RU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может включать в себя части, предусмотренные образовательными программами различных видов, уровней и (или) направленностей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1000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marL="171450" lvl="0" indent="-171450">
              <a:buFontTx/>
              <a:buChar char="-"/>
            </a:pPr>
            <a:endParaRPr lang="ru-RU" sz="1000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lvl="0"/>
            <a:endParaRPr lang="ru-RU" b="1" dirty="0" smtClean="0">
              <a:solidFill>
                <a:schemeClr val="tx2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03349" y="4763"/>
            <a:ext cx="7564481" cy="881062"/>
          </a:xfrm>
        </p:spPr>
        <p:txBody>
          <a:bodyPr/>
          <a:lstStyle/>
          <a:p>
            <a:r>
              <a:rPr lang="ru-RU" sz="2400" b="1" cap="all" dirty="0">
                <a:ln w="0"/>
                <a:latin typeface="Cambria" panose="02040503050406030204" pitchFamily="18" charset="0"/>
              </a:rPr>
              <a:t>приказ </a:t>
            </a:r>
            <a:r>
              <a:rPr lang="ru-RU" sz="2400" b="1" cap="all" dirty="0" err="1">
                <a:ln w="0"/>
                <a:latin typeface="Cambria" panose="02040503050406030204" pitchFamily="18" charset="0"/>
              </a:rPr>
              <a:t>Минобрнауки</a:t>
            </a:r>
            <a:r>
              <a:rPr lang="ru-RU" sz="2400" b="1" cap="all" dirty="0">
                <a:ln w="0"/>
                <a:latin typeface="Cambria" panose="02040503050406030204" pitchFamily="18" charset="0"/>
              </a:rPr>
              <a:t> России № 882, </a:t>
            </a:r>
            <a:r>
              <a:rPr lang="ru-RU" sz="2400" b="1" cap="all" dirty="0" err="1">
                <a:ln w="0"/>
                <a:latin typeface="Cambria" panose="02040503050406030204" pitchFamily="18" charset="0"/>
              </a:rPr>
              <a:t>Минпросвещения</a:t>
            </a:r>
            <a:r>
              <a:rPr lang="ru-RU" sz="2400" b="1" cap="all" dirty="0">
                <a:ln w="0"/>
                <a:latin typeface="Cambria" panose="02040503050406030204" pitchFamily="18" charset="0"/>
              </a:rPr>
              <a:t> России № 391 от 05.08.2020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cap="all" dirty="0">
                <a:ln w="0"/>
                <a:latin typeface="Cambria" panose="02040503050406030204" pitchFamily="18" charset="0"/>
              </a:rPr>
              <a:t>Нормативно-правовое обеспечение реализации</a:t>
            </a:r>
            <a:br>
              <a:rPr lang="ru-RU" sz="2000" b="1" cap="all" dirty="0">
                <a:ln w="0"/>
                <a:latin typeface="Cambria" panose="02040503050406030204" pitchFamily="18" charset="0"/>
              </a:rPr>
            </a:br>
            <a:r>
              <a:rPr lang="ru-RU" sz="2000" b="1" cap="all" dirty="0">
                <a:ln w="0"/>
                <a:latin typeface="Cambria" panose="02040503050406030204" pitchFamily="18" charset="0"/>
              </a:rPr>
              <a:t>образовательных программ в сетевой форме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771" y="1065213"/>
            <a:ext cx="8577943" cy="61844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latin typeface="Cambria" pitchFamily="18" charset="0"/>
              </a:rPr>
              <a:t>Стороны договора о сетевой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форме: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207328" y="1879600"/>
            <a:ext cx="711200" cy="943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3211285" y="3030307"/>
            <a:ext cx="2703285" cy="89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charset="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БАЗОВАЯ 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ОРГАНИЗАЦИЯ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endParaRPr lang="ru-RU" sz="24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endParaRPr lang="ru-RU" sz="24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endParaRPr lang="ru-RU" sz="20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264885" y="2906934"/>
            <a:ext cx="2703285" cy="114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/>
                </a:solidFill>
                <a:latin typeface="Cambria" pitchFamily="18" charset="0"/>
              </a:rPr>
              <a:t>ОРГАНИЗАЦИЯ-УЧАСТНИК 1 (образовательная организация-участник)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endParaRPr lang="ru-RU" sz="24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endParaRPr lang="ru-RU" sz="24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endParaRPr lang="ru-RU" sz="20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6291941" y="2896498"/>
            <a:ext cx="2703285" cy="114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/>
                </a:solidFill>
                <a:latin typeface="Cambria" pitchFamily="18" charset="0"/>
              </a:rPr>
              <a:t>ОРГАНИЗАЦИЯ-УЧАСТНИК 2 (организация, обладающая ресурсами)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endParaRPr lang="ru-RU" sz="24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endParaRPr lang="ru-RU" sz="24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endParaRPr lang="ru-RU" sz="20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5537198" y="32246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2722081" y="324767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2225219" y="4338756"/>
            <a:ext cx="4675415" cy="70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2"/>
                </a:solidFill>
                <a:latin typeface="Cambria" pitchFamily="18" charset="0"/>
              </a:rPr>
              <a:t>Сторонами договора о сетевой форме могут являться несколько </a:t>
            </a:r>
            <a:r>
              <a:rPr lang="ru-RU" sz="1800" b="1" dirty="0" smtClean="0">
                <a:solidFill>
                  <a:schemeClr val="tx2"/>
                </a:solidFill>
                <a:latin typeface="Cambria" pitchFamily="18" charset="0"/>
              </a:rPr>
              <a:t>организаций-участников</a:t>
            </a:r>
            <a:endParaRPr lang="ru-RU" sz="20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>
            <a:off x="1282699" y="4212888"/>
            <a:ext cx="6874330" cy="16533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88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558" y="1117277"/>
            <a:ext cx="878327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cs typeface="+mn-cs"/>
              </a:rPr>
              <a:t>БАЗОВАЯ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cs typeface="+mn-cs"/>
              </a:rPr>
              <a:t>ОРГАНИЗАЦИЯ:</a:t>
            </a:r>
          </a:p>
          <a:p>
            <a:pPr lvl="0" algn="ctr"/>
            <a:endParaRPr lang="ru-RU" sz="2400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lvl="0"/>
            <a:endParaRPr lang="ru-RU" sz="1000" b="1" dirty="0" smtClean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tx2"/>
                </a:solidFill>
                <a:latin typeface="Cambria" pitchFamily="18" charset="0"/>
              </a:rPr>
              <a:t>самостоятельно </a:t>
            </a:r>
            <a:r>
              <a:rPr lang="ru-RU" sz="2400" b="1" dirty="0">
                <a:solidFill>
                  <a:schemeClr val="tx2"/>
                </a:solidFill>
                <a:latin typeface="Cambria" pitchFamily="18" charset="0"/>
              </a:rPr>
              <a:t>утверждает сетевую ОП (либо в соответствии с договором о сетевой форме – совместно с </a:t>
            </a:r>
            <a:r>
              <a:rPr lang="ru-RU" sz="2400" b="1" dirty="0" smtClean="0">
                <a:solidFill>
                  <a:schemeClr val="tx2"/>
                </a:solidFill>
                <a:latin typeface="Cambria" pitchFamily="18" charset="0"/>
              </a:rPr>
              <a:t>ОРГАНИЗАЦИЕЙ-УЧАСТНИКОМ </a:t>
            </a:r>
            <a:r>
              <a:rPr lang="ru-RU" sz="2400" b="1" dirty="0">
                <a:solidFill>
                  <a:schemeClr val="tx2"/>
                </a:solidFill>
                <a:latin typeface="Cambria" pitchFamily="18" charset="0"/>
              </a:rPr>
              <a:t>1 (образовательная организация-участник</a:t>
            </a:r>
            <a:r>
              <a:rPr lang="ru-RU" sz="2400" b="1" dirty="0" smtClean="0">
                <a:solidFill>
                  <a:schemeClr val="tx2"/>
                </a:solidFill>
                <a:latin typeface="Cambria" pitchFamily="18" charset="0"/>
              </a:rPr>
              <a:t>);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tx2"/>
                </a:solidFill>
                <a:latin typeface="Cambria" pitchFamily="18" charset="0"/>
              </a:rPr>
              <a:t>несет </a:t>
            </a:r>
            <a:r>
              <a:rPr lang="ru-RU" sz="2400" b="1" dirty="0">
                <a:solidFill>
                  <a:schemeClr val="tx2"/>
                </a:solidFill>
                <a:latin typeface="Cambria" pitchFamily="18" charset="0"/>
              </a:rPr>
              <a:t>ответственность за реализацию сетевой ОП;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tx2"/>
                </a:solidFill>
                <a:latin typeface="Cambria" pitchFamily="18" charset="0"/>
              </a:rPr>
              <a:t>осуществляет контроль за участием </a:t>
            </a:r>
            <a:r>
              <a:rPr lang="ru-RU" sz="2400" b="1" dirty="0" smtClean="0">
                <a:solidFill>
                  <a:schemeClr val="tx2"/>
                </a:solidFill>
                <a:latin typeface="Cambria" pitchFamily="18" charset="0"/>
              </a:rPr>
              <a:t>ОРГАНИЗАЦИЙ-УЧАСТНИКОВ </a:t>
            </a:r>
            <a:r>
              <a:rPr lang="ru-RU" sz="2400" b="1" dirty="0">
                <a:solidFill>
                  <a:schemeClr val="tx2"/>
                </a:solidFill>
                <a:latin typeface="Cambria" pitchFamily="18" charset="0"/>
              </a:rPr>
              <a:t>в реализации сетевой </a:t>
            </a:r>
            <a:r>
              <a:rPr lang="ru-RU" sz="2400" b="1" dirty="0" smtClean="0">
                <a:solidFill>
                  <a:schemeClr val="tx2"/>
                </a:solidFill>
                <a:latin typeface="Cambria" pitchFamily="18" charset="0"/>
              </a:rPr>
              <a:t>ОП</a:t>
            </a:r>
          </a:p>
          <a:p>
            <a:endParaRPr lang="ru-RU" sz="2400" b="1" dirty="0">
              <a:solidFill>
                <a:schemeClr val="tx2"/>
              </a:solidFill>
              <a:latin typeface="Cambria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1000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marL="171450" lvl="0" indent="-171450">
              <a:buFontTx/>
              <a:buChar char="-"/>
            </a:pPr>
            <a:endParaRPr lang="ru-RU" sz="1000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lvl="0"/>
            <a:endParaRPr lang="ru-RU" b="1" dirty="0" smtClean="0">
              <a:solidFill>
                <a:schemeClr val="tx2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03349" y="4763"/>
            <a:ext cx="7564481" cy="881062"/>
          </a:xfrm>
        </p:spPr>
        <p:txBody>
          <a:bodyPr/>
          <a:lstStyle/>
          <a:p>
            <a:r>
              <a:rPr lang="ru-RU" sz="2400" b="1" cap="all" dirty="0">
                <a:ln w="0"/>
                <a:latin typeface="Cambria" panose="02040503050406030204" pitchFamily="18" charset="0"/>
              </a:rPr>
              <a:t>приказ </a:t>
            </a:r>
            <a:r>
              <a:rPr lang="ru-RU" sz="2400" b="1" cap="all" dirty="0" err="1">
                <a:ln w="0"/>
                <a:latin typeface="Cambria" panose="02040503050406030204" pitchFamily="18" charset="0"/>
              </a:rPr>
              <a:t>Минобрнауки</a:t>
            </a:r>
            <a:r>
              <a:rPr lang="ru-RU" sz="2400" b="1" cap="all" dirty="0">
                <a:ln w="0"/>
                <a:latin typeface="Cambria" panose="02040503050406030204" pitchFamily="18" charset="0"/>
              </a:rPr>
              <a:t> России № 882, </a:t>
            </a:r>
            <a:r>
              <a:rPr lang="ru-RU" sz="2400" b="1" cap="all" dirty="0" err="1">
                <a:ln w="0"/>
                <a:latin typeface="Cambria" panose="02040503050406030204" pitchFamily="18" charset="0"/>
              </a:rPr>
              <a:t>Минпросвещения</a:t>
            </a:r>
            <a:r>
              <a:rPr lang="ru-RU" sz="2400" b="1" cap="all" dirty="0">
                <a:ln w="0"/>
                <a:latin typeface="Cambria" panose="02040503050406030204" pitchFamily="18" charset="0"/>
              </a:rPr>
              <a:t> России № 391 от 05.08.2020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2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558" y="1117277"/>
            <a:ext cx="878327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cs typeface="+mn-cs"/>
              </a:rPr>
              <a:t>ОРГАНИЗАЦИЯ-УЧАСТНИК 1 </a:t>
            </a:r>
            <a:endParaRPr lang="ru-RU" sz="2800" b="1" dirty="0" smtClean="0">
              <a:solidFill>
                <a:srgbClr val="C00000"/>
              </a:solidFill>
              <a:latin typeface="Cambria" pitchFamily="18" charset="0"/>
              <a:cs typeface="+mn-cs"/>
            </a:endParaRPr>
          </a:p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cs typeface="+mn-cs"/>
              </a:rPr>
              <a:t>(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  <a:cs typeface="+mn-cs"/>
              </a:rPr>
              <a:t>образовательная организация-участник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cs typeface="+mn-cs"/>
              </a:rPr>
              <a:t>):</a:t>
            </a:r>
          </a:p>
          <a:p>
            <a:pPr lvl="0" algn="ctr"/>
            <a:endParaRPr lang="ru-RU" sz="1600" b="1" dirty="0" smtClean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lvl="0"/>
            <a:endParaRPr lang="ru-RU" sz="800" b="1" dirty="0" smtClean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реализует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часть сетевой ОП на основании лицензии на осуществление образовательной деятельности по соответствующему виду образования, по уровню образования, по профессии, специальности, направлению подготовки (для профессионального образования), по подвиду дополнительного образования, к которым относится соответствующая часть сетевой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ОП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разрабатывает, утверждает и направляет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БАЗОВОЙ ОРГАНИЗАЦИИ для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включения в сетевую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ОП рабочие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программы реализуемых ею частей (учебных предметов, курсов, дисциплин (модулей), практики, иных компонентов), а также необходимые оценочные и методические материалы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(в 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случае, когда сетевая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ОП утверждается БАЗОВОЙ ОРГАНИЗАЦИЕЙ самостоятельно)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endParaRPr lang="ru-RU" sz="1000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marL="171450" lvl="0" indent="-171450">
              <a:buFontTx/>
              <a:buChar char="-"/>
            </a:pPr>
            <a:endParaRPr lang="ru-RU" sz="1000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lvl="0"/>
            <a:endParaRPr lang="ru-RU" b="1" dirty="0" smtClean="0">
              <a:solidFill>
                <a:schemeClr val="tx2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03349" y="4763"/>
            <a:ext cx="7564481" cy="881062"/>
          </a:xfrm>
        </p:spPr>
        <p:txBody>
          <a:bodyPr/>
          <a:lstStyle/>
          <a:p>
            <a:r>
              <a:rPr lang="ru-RU" sz="2400" b="1" cap="all" dirty="0">
                <a:ln w="0"/>
                <a:latin typeface="Cambria" panose="02040503050406030204" pitchFamily="18" charset="0"/>
              </a:rPr>
              <a:t>приказ </a:t>
            </a:r>
            <a:r>
              <a:rPr lang="ru-RU" sz="2400" b="1" cap="all" dirty="0" err="1">
                <a:ln w="0"/>
                <a:latin typeface="Cambria" panose="02040503050406030204" pitchFamily="18" charset="0"/>
              </a:rPr>
              <a:t>Минобрнауки</a:t>
            </a:r>
            <a:r>
              <a:rPr lang="ru-RU" sz="2400" b="1" cap="all" dirty="0">
                <a:ln w="0"/>
                <a:latin typeface="Cambria" panose="02040503050406030204" pitchFamily="18" charset="0"/>
              </a:rPr>
              <a:t> России № 882, </a:t>
            </a:r>
            <a:r>
              <a:rPr lang="ru-RU" sz="2400" b="1" cap="all" dirty="0" err="1">
                <a:ln w="0"/>
                <a:latin typeface="Cambria" panose="02040503050406030204" pitchFamily="18" charset="0"/>
              </a:rPr>
              <a:t>Минпросвещения</a:t>
            </a:r>
            <a:r>
              <a:rPr lang="ru-RU" sz="2400" b="1" cap="all" dirty="0">
                <a:ln w="0"/>
                <a:latin typeface="Cambria" panose="02040503050406030204" pitchFamily="18" charset="0"/>
              </a:rPr>
              <a:t> России № 391 от 05.08.2020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558" y="1117277"/>
            <a:ext cx="87832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cs typeface="+mn-cs"/>
              </a:rPr>
              <a:t>Прием </a:t>
            </a: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cs typeface="+mn-cs"/>
              </a:rPr>
              <a:t>на обучение </a:t>
            </a:r>
            <a:endParaRPr lang="ru-RU" sz="2800" b="1" dirty="0" smtClean="0">
              <a:solidFill>
                <a:srgbClr val="C00000"/>
              </a:solidFill>
              <a:latin typeface="Cambria" pitchFamily="18" charset="0"/>
              <a:cs typeface="+mn-cs"/>
            </a:endParaRPr>
          </a:p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cs typeface="+mn-cs"/>
              </a:rPr>
              <a:t>по </a:t>
            </a: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cs typeface="+mn-cs"/>
              </a:rPr>
              <a:t>сетевой образовательной программе</a:t>
            </a:r>
          </a:p>
          <a:p>
            <a:pPr lvl="0" algn="ctr"/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При 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приеме на обучение по сетевой образовательной программе обучающийся зачисляется в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БАЗОВУЮ ОРГАНИЗАЦИЮ на 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обучение по указанной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программе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000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Зачисление 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в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ОРГАНИЗАЦИЮ-УЧАСТНИКА 1 (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образовательная организация-участник)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осуществляется 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путем перевода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без 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отчисления из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БАЗОВОЙ ОРГАНИЗАЦИИ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в порядке, определяемом локальными нормативными актами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ОРГАНИЗАЦИИ-УЧАСТНИКА 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</a:rPr>
              <a:t>1 (образовательная организация-участник)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(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при реализации в сетевой форме основных ОП и дополнительных ОП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)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000" b="1" dirty="0" smtClean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Зачисление обучающихся в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ОРГАНИЗАЦИЮ-УЧАСТНИКА 2 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</a:rPr>
              <a:t>(организация, обладающая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ресурсами)</a:t>
            </a:r>
            <a:r>
              <a:rPr lang="ru-RU" sz="20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не производится</a:t>
            </a:r>
            <a:endParaRPr lang="ru-RU" b="1" dirty="0" smtClean="0">
              <a:solidFill>
                <a:schemeClr val="tx2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03349" y="4763"/>
            <a:ext cx="7564481" cy="881062"/>
          </a:xfrm>
        </p:spPr>
        <p:txBody>
          <a:bodyPr/>
          <a:lstStyle/>
          <a:p>
            <a:r>
              <a:rPr lang="ru-RU" sz="2400" b="1" cap="all" dirty="0">
                <a:ln w="0"/>
                <a:latin typeface="Cambria" panose="02040503050406030204" pitchFamily="18" charset="0"/>
              </a:rPr>
              <a:t>приказ </a:t>
            </a:r>
            <a:r>
              <a:rPr lang="ru-RU" sz="2400" b="1" cap="all" dirty="0" err="1">
                <a:ln w="0"/>
                <a:latin typeface="Cambria" panose="02040503050406030204" pitchFamily="18" charset="0"/>
              </a:rPr>
              <a:t>Минобрнауки</a:t>
            </a:r>
            <a:r>
              <a:rPr lang="ru-RU" sz="2400" b="1" cap="all" dirty="0">
                <a:ln w="0"/>
                <a:latin typeface="Cambria" panose="02040503050406030204" pitchFamily="18" charset="0"/>
              </a:rPr>
              <a:t> России № 882, </a:t>
            </a:r>
            <a:r>
              <a:rPr lang="ru-RU" sz="2400" b="1" cap="all" dirty="0" err="1">
                <a:ln w="0"/>
                <a:latin typeface="Cambria" panose="02040503050406030204" pitchFamily="18" charset="0"/>
              </a:rPr>
              <a:t>Минпросвещения</a:t>
            </a:r>
            <a:r>
              <a:rPr lang="ru-RU" sz="2400" b="1" cap="all" dirty="0">
                <a:ln w="0"/>
                <a:latin typeface="Cambria" panose="02040503050406030204" pitchFamily="18" charset="0"/>
              </a:rPr>
              <a:t> России № 391 от 05.08.2020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6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07004"/>
        </a:solidFill>
        <a:ln w="38100"/>
      </a:spPr>
      <a:bodyPr lIns="36000" tIns="36000" rIns="36000" bIns="36000" anchor="ctr"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017 - МИНОБ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34647</TotalTime>
  <Words>1114</Words>
  <Application>Microsoft Office PowerPoint</Application>
  <PresentationFormat>Экран (4:3)</PresentationFormat>
  <Paragraphs>120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2017 - МИНОБР</vt:lpstr>
      <vt:lpstr>Сетевая форма реализации образовательных программ</vt:lpstr>
      <vt:lpstr>Нормативно-правовое обеспечение реализации образовательных программ в сетевой форме</vt:lpstr>
      <vt:lpstr>Нормативно-правовое обеспечение реализации образовательных программ в сетевой форме</vt:lpstr>
      <vt:lpstr>приказ Минобрнауки России № 882, Минпросвещения России № 391 от 05.08.2020</vt:lpstr>
      <vt:lpstr>приказ Минобрнауки России № 882, Минпросвещения России № 391 от 05.08.2020</vt:lpstr>
      <vt:lpstr>Нормативно-правовое обеспечение реализации образовательных программ в сетевой форме</vt:lpstr>
      <vt:lpstr>приказ Минобрнауки России № 882, Минпросвещения России № 391 от 05.08.2020</vt:lpstr>
      <vt:lpstr>приказ Минобрнауки России № 882, Минпросвещения России № 391 от 05.08.2020</vt:lpstr>
      <vt:lpstr>приказ Минобрнауки России № 882, Минпросвещения России № 391 от 05.08.2020</vt:lpstr>
      <vt:lpstr>приказ Минобрнауки России № 882, Минпросвещения России № 391 от 05.08.2020</vt:lpstr>
      <vt:lpstr>приказ Минобрнауки России № 882, Минпросвещения России № 391 от 05.08.2020</vt:lpstr>
      <vt:lpstr>приказ Минобрнауки России № 882, Минпросвещения России № 391 от 05.08.2020</vt:lpstr>
      <vt:lpstr>СЕТЕВАЯ ФОРМА РЕАЛИЗАЦИИ Образовательных ПРОГРАММ</vt:lpstr>
      <vt:lpstr>СЕТЕВАЯ ФОРМА РЕАЛИЗАЦИИ Образовательных ПРОГРАММ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Мелькикян Марина Аркадьевна</dc:creator>
  <cp:lastModifiedBy>Масюлис Константин Луцисович</cp:lastModifiedBy>
  <cp:revision>4404</cp:revision>
  <cp:lastPrinted>2020-04-28T04:23:52Z</cp:lastPrinted>
  <dcterms:created xsi:type="dcterms:W3CDTF">2011-03-04T05:46:20Z</dcterms:created>
  <dcterms:modified xsi:type="dcterms:W3CDTF">2020-11-18T05:53:53Z</dcterms:modified>
</cp:coreProperties>
</file>